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9" r:id="rId3"/>
    <p:sldId id="300" r:id="rId4"/>
    <p:sldId id="260" r:id="rId5"/>
    <p:sldId id="354" r:id="rId6"/>
    <p:sldId id="355" r:id="rId7"/>
    <p:sldId id="262" r:id="rId8"/>
    <p:sldId id="261" r:id="rId9"/>
    <p:sldId id="263" r:id="rId10"/>
    <p:sldId id="277" r:id="rId11"/>
    <p:sldId id="350" r:id="rId12"/>
    <p:sldId id="304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49" r:id="rId23"/>
    <p:sldId id="315" r:id="rId24"/>
    <p:sldId id="316" r:id="rId25"/>
    <p:sldId id="356" r:id="rId26"/>
    <p:sldId id="327" r:id="rId27"/>
    <p:sldId id="348" r:id="rId28"/>
    <p:sldId id="328" r:id="rId29"/>
    <p:sldId id="357" r:id="rId30"/>
    <p:sldId id="330" r:id="rId31"/>
    <p:sldId id="351" r:id="rId32"/>
    <p:sldId id="336" r:id="rId33"/>
    <p:sldId id="353" r:id="rId34"/>
    <p:sldId id="335" r:id="rId35"/>
    <p:sldId id="337" r:id="rId36"/>
    <p:sldId id="358" r:id="rId37"/>
    <p:sldId id="359" r:id="rId38"/>
    <p:sldId id="360" r:id="rId39"/>
    <p:sldId id="361" r:id="rId40"/>
    <p:sldId id="352" r:id="rId41"/>
    <p:sldId id="362" r:id="rId42"/>
    <p:sldId id="363" r:id="rId43"/>
    <p:sldId id="364" r:id="rId44"/>
    <p:sldId id="365" r:id="rId45"/>
    <p:sldId id="366" r:id="rId46"/>
    <p:sldId id="367" r:id="rId47"/>
    <p:sldId id="347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169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3"/>
    <p:restoredTop sz="83810"/>
  </p:normalViewPr>
  <p:slideViewPr>
    <p:cSldViewPr snapToGrid="0">
      <p:cViewPr varScale="1">
        <p:scale>
          <a:sx n="125" d="100"/>
          <a:sy n="125" d="100"/>
        </p:scale>
        <p:origin x="168" y="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EBBAAC-ED64-D243-98D6-F1C76ED734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C398A-8385-6D46-9505-91F11AD609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5943F-2C00-F149-8EFF-DBA7D7A0AC60}" type="datetimeFigureOut">
              <a:rPr lang="en-US" smtClean="0"/>
              <a:t>6/28/22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C04DA-F3F5-C04E-A912-F4EA2F550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xxx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2BCB7-5F7F-B144-BCD8-EA2338141A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FE48-68F3-B84E-B660-B21D4AAAAC6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886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7E60E-4F40-3E45-91BE-11E856A4445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080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2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developer.vonage.com</a:t>
            </a:r>
            <a:r>
              <a:rPr lang="en-US" dirty="0"/>
              <a:t>/blog/21/08/10/the-ultimate-face-off-flask-vs-</a:t>
            </a:r>
            <a:r>
              <a:rPr lang="en-US" dirty="0" err="1"/>
              <a:t>fastapi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35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developer.vonage.com</a:t>
            </a:r>
            <a:r>
              <a:rPr lang="en-US" dirty="0"/>
              <a:t>/blog/21/08/10/the-ultimate-face-off-flask-vs-</a:t>
            </a:r>
            <a:r>
              <a:rPr lang="en-US" dirty="0" err="1"/>
              <a:t>fastapi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Uses hot reloading, meaning your code changes are immediately visible.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68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fastapi.tiangolo.com</a:t>
            </a:r>
            <a:r>
              <a:rPr lang="en-US" dirty="0"/>
              <a:t>/tutorial/body/</a:t>
            </a:r>
          </a:p>
        </p:txBody>
      </p:sp>
    </p:spTree>
    <p:extLst>
      <p:ext uri="{BB962C8B-B14F-4D97-AF65-F5344CB8AC3E}">
        <p14:creationId xmlns:p14="http://schemas.microsoft.com/office/powerpoint/2010/main" val="3822095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F8D61-9455-0E00-7E63-C743C032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87220F-2CA1-C21E-CBD2-486A9947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A9A8044-B834-6E4C-DFDA-57B32C48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E925A6F-5280-3911-2F89-77F4D7FF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EB81DF-8539-8227-A192-867F6465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61BCB-FE79-8948-8D4F-77014D2BCB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800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arlijn-schipper-889538111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eloper.spotify.com/dashboard/applic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linkedin.com/in/karlijn-schipper-88953811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eg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22.jpe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28DDDC7-99CE-854F-955C-70C930C31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2834124"/>
            <a:ext cx="8520600" cy="1206247"/>
          </a:xfrm>
        </p:spPr>
        <p:txBody>
          <a:bodyPr>
            <a:normAutofit fontScale="70000" lnSpcReduction="20000"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PyLadies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Amsterdam</a:t>
            </a:r>
          </a:p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June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28, 2022</a:t>
            </a:r>
          </a:p>
          <a:p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Nikki van Ommeren</a:t>
            </a:r>
          </a:p>
          <a:p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Karlijn Schipper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892EB40-44EA-3B36-1968-B08921625BD0}"/>
              </a:ext>
            </a:extLst>
          </p:cNvPr>
          <p:cNvSpPr/>
          <p:nvPr/>
        </p:nvSpPr>
        <p:spPr>
          <a:xfrm>
            <a:off x="2403884" y="6374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chemeClr val="bg1"/>
              </a:solidFill>
            </a:endParaRPr>
          </a:p>
        </p:txBody>
      </p:sp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757D007C-936E-E2D1-A751-A169DF0045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ED4B7590-D788-2C46-FC6D-0CB1B70E36B8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D17AE-8400-01A4-E567-F5E6BE1A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Fun stuff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1C15BF7-6A03-97DF-4C37-DB5A9DB4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D723EF-0C6E-A734-2E3B-E189D469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Google Shape;56;p13">
            <a:extLst>
              <a:ext uri="{FF2B5EF4-FFF2-40B4-BE49-F238E27FC236}">
                <a16:creationId xmlns:a16="http://schemas.microsoft.com/office/drawing/2014/main" id="{C71F6C24-37EF-4280-C655-BA1A6C895C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7;p13">
            <a:extLst>
              <a:ext uri="{FF2B5EF4-FFF2-40B4-BE49-F238E27FC236}">
                <a16:creationId xmlns:a16="http://schemas.microsoft.com/office/drawing/2014/main" id="{2C5296EC-69A6-1FCF-144B-969AE46416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75" y="59399"/>
            <a:ext cx="386606" cy="27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7;p13">
            <a:extLst>
              <a:ext uri="{FF2B5EF4-FFF2-40B4-BE49-F238E27FC236}">
                <a16:creationId xmlns:a16="http://schemas.microsoft.com/office/drawing/2014/main" id="{48BA3B7A-4BB8-5DE6-0C61-FB201E8601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1E7A3DE-2034-C484-7BD2-D57056E21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867" y="730440"/>
            <a:ext cx="3375725" cy="202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fbeelding met persoon, buiten, mensen, groep&#10;&#10;Automatisch gegenereerde beschrijving">
            <a:extLst>
              <a:ext uri="{FF2B5EF4-FFF2-40B4-BE49-F238E27FC236}">
                <a16:creationId xmlns:a16="http://schemas.microsoft.com/office/drawing/2014/main" id="{0F2DD228-EAC6-FF37-3D24-2ACD82C5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25" y="2402434"/>
            <a:ext cx="3032570" cy="202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fbeelding met persoon, mensen&#10;&#10;Automatisch gegenereerde beschrijving">
            <a:extLst>
              <a:ext uri="{FF2B5EF4-FFF2-40B4-BE49-F238E27FC236}">
                <a16:creationId xmlns:a16="http://schemas.microsoft.com/office/drawing/2014/main" id="{34AFD475-0924-2CEB-6D84-37A80E5E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062" y="720600"/>
            <a:ext cx="1165186" cy="15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Geen alternatieve tekst opgegeven voor deze afbeelding">
            <a:extLst>
              <a:ext uri="{FF2B5EF4-FFF2-40B4-BE49-F238E27FC236}">
                <a16:creationId xmlns:a16="http://schemas.microsoft.com/office/drawing/2014/main" id="{825BA404-B7DD-47BC-0359-C01FC93C4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60" y="2934438"/>
            <a:ext cx="2895293" cy="151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17">
            <a:extLst>
              <a:ext uri="{FF2B5EF4-FFF2-40B4-BE49-F238E27FC236}">
                <a16:creationId xmlns:a16="http://schemas.microsoft.com/office/drawing/2014/main" id="{7D405981-6B1D-B326-ED35-1992A17A4444}"/>
              </a:ext>
            </a:extLst>
          </p:cNvPr>
          <p:cNvSpPr/>
          <p:nvPr/>
        </p:nvSpPr>
        <p:spPr>
          <a:xfrm>
            <a:off x="2145446" y="4452167"/>
            <a:ext cx="64633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595959"/>
                </a:solidFill>
              </a:rPr>
              <a:t>Questions</a:t>
            </a:r>
            <a:r>
              <a:rPr lang="nl-NL" dirty="0">
                <a:solidFill>
                  <a:srgbClr val="595959"/>
                </a:solidFill>
              </a:rPr>
              <a:t>? </a:t>
            </a:r>
            <a:r>
              <a:rPr lang="nl-NL" dirty="0" err="1">
                <a:solidFill>
                  <a:srgbClr val="595959"/>
                </a:solidFill>
              </a:rPr>
              <a:t>Find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>
                <a:solidFill>
                  <a:srgbClr val="59595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</a:t>
            </a:r>
            <a:r>
              <a:rPr lang="nl-NL" dirty="0">
                <a:solidFill>
                  <a:srgbClr val="595959"/>
                </a:solidFill>
              </a:rPr>
              <a:t>, or </a:t>
            </a:r>
            <a:r>
              <a:rPr lang="nl-NL" dirty="0" err="1">
                <a:solidFill>
                  <a:srgbClr val="595959"/>
                </a:solidFill>
              </a:rPr>
              <a:t>Vantage</a:t>
            </a:r>
            <a:r>
              <a:rPr lang="nl-NL" dirty="0">
                <a:solidFill>
                  <a:srgbClr val="595959"/>
                </a:solidFill>
              </a:rPr>
              <a:t> AI on LinkedIn via </a:t>
            </a:r>
            <a:r>
              <a:rPr lang="nl-NL" dirty="0" err="1">
                <a:solidFill>
                  <a:srgbClr val="595959"/>
                </a:solidFill>
              </a:rPr>
              <a:t>this</a:t>
            </a:r>
            <a:r>
              <a:rPr lang="nl-NL" dirty="0">
                <a:solidFill>
                  <a:srgbClr val="595959"/>
                </a:solidFill>
              </a:rPr>
              <a:t> QR code:</a:t>
            </a:r>
          </a:p>
        </p:txBody>
      </p:sp>
      <p:pic>
        <p:nvPicPr>
          <p:cNvPr id="19" name="Picture 43">
            <a:extLst>
              <a:ext uri="{FF2B5EF4-FFF2-40B4-BE49-F238E27FC236}">
                <a16:creationId xmlns:a16="http://schemas.microsoft.com/office/drawing/2014/main" id="{F004EBA3-3496-4148-88F8-FFAA2D1A0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028" y="3826139"/>
            <a:ext cx="1157272" cy="118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F0ABB790-7E0C-B5BD-BFA2-24261B9B914D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94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Deployment, development, launch, software, startup icon - Download on  Iconfinder">
            <a:extLst>
              <a:ext uri="{FF2B5EF4-FFF2-40B4-BE49-F238E27FC236}">
                <a16:creationId xmlns:a16="http://schemas.microsoft.com/office/drawing/2014/main" id="{F4CEEC72-1F0C-49DB-DEF1-78C0B499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33" y="2451370"/>
            <a:ext cx="448243" cy="44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9D7DD266-6B31-1E7F-C493-761ED225606A}"/>
              </a:ext>
            </a:extLst>
          </p:cNvPr>
          <p:cNvSpPr/>
          <p:nvPr/>
        </p:nvSpPr>
        <p:spPr>
          <a:xfrm>
            <a:off x="838867" y="2373343"/>
            <a:ext cx="591910" cy="604299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DC58AF-B0D4-6E49-B2BE-EAD3E42B8340}"/>
              </a:ext>
            </a:extLst>
          </p:cNvPr>
          <p:cNvSpPr/>
          <p:nvPr/>
        </p:nvSpPr>
        <p:spPr>
          <a:xfrm>
            <a:off x="845800" y="1439186"/>
            <a:ext cx="591910" cy="604299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BF3EF-7FB1-8F4C-8A0D-FBD7819147B1}"/>
              </a:ext>
            </a:extLst>
          </p:cNvPr>
          <p:cNvSpPr/>
          <p:nvPr/>
        </p:nvSpPr>
        <p:spPr>
          <a:xfrm>
            <a:off x="1437710" y="1439186"/>
            <a:ext cx="5327373" cy="604299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Who are we?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138D66-7D90-B948-A63C-879A45F34D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264" y="1501111"/>
            <a:ext cx="492982" cy="4929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0E9AA3-96F5-9D49-9CBE-303D865000F5}"/>
              </a:ext>
            </a:extLst>
          </p:cNvPr>
          <p:cNvSpPr/>
          <p:nvPr/>
        </p:nvSpPr>
        <p:spPr>
          <a:xfrm>
            <a:off x="1437710" y="2373344"/>
            <a:ext cx="5327373" cy="609352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nl-NL" dirty="0"/>
              <a:t>The case: A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Dive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Containerized</a:t>
            </a:r>
            <a:r>
              <a:rPr lang="nl-NL" dirty="0"/>
              <a:t> Model </a:t>
            </a:r>
            <a:r>
              <a:rPr lang="nl-NL" dirty="0" err="1"/>
              <a:t>Serving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FastAPI</a:t>
            </a:r>
            <a:endParaRPr lang="nl-NL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4D37B1E-1F9C-F34F-A81C-1CC023ECEACF}"/>
              </a:ext>
            </a:extLst>
          </p:cNvPr>
          <p:cNvSpPr/>
          <p:nvPr/>
        </p:nvSpPr>
        <p:spPr>
          <a:xfrm>
            <a:off x="243115" y="2492169"/>
            <a:ext cx="499731" cy="297712"/>
          </a:xfrm>
          <a:prstGeom prst="rightArrow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07862-873B-514B-95A7-20021B806272}"/>
              </a:ext>
            </a:extLst>
          </p:cNvPr>
          <p:cNvSpPr/>
          <p:nvPr/>
        </p:nvSpPr>
        <p:spPr>
          <a:xfrm>
            <a:off x="645380" y="1305365"/>
            <a:ext cx="6281526" cy="81756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Google Shape;57;p13">
            <a:extLst>
              <a:ext uri="{FF2B5EF4-FFF2-40B4-BE49-F238E27FC236}">
                <a16:creationId xmlns:a16="http://schemas.microsoft.com/office/drawing/2014/main" id="{DD4EDD80-9043-4A75-70EE-D0FB8431E6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974AB3FD-707B-501D-1263-2ED6AD806D0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The goal of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workshop is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end-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-end Machine Learning solution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recommends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songs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personal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music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taste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87AD1BB-09A9-F893-17A3-A7E48CB369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F987E339-2F5C-2EBB-AD5C-3B8EFFFF841F}"/>
              </a:ext>
            </a:extLst>
          </p:cNvPr>
          <p:cNvSpPr/>
          <p:nvPr/>
        </p:nvSpPr>
        <p:spPr>
          <a:xfrm>
            <a:off x="3010356" y="1485562"/>
            <a:ext cx="4315004" cy="2791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                     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E6F75E8-2184-72BE-4F03-822C8FF86BAF}"/>
              </a:ext>
            </a:extLst>
          </p:cNvPr>
          <p:cNvSpPr/>
          <p:nvPr/>
        </p:nvSpPr>
        <p:spPr>
          <a:xfrm>
            <a:off x="6138179" y="2472619"/>
            <a:ext cx="872838" cy="849698"/>
          </a:xfrm>
          <a:prstGeom prst="rect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FastAPI</a:t>
            </a:r>
            <a:endParaRPr lang="nl-NL" sz="105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1A2E267D-85C1-6359-5AF5-B55AC7574B2B}"/>
              </a:ext>
            </a:extLst>
          </p:cNvPr>
          <p:cNvSpPr/>
          <p:nvPr/>
        </p:nvSpPr>
        <p:spPr>
          <a:xfrm>
            <a:off x="4749003" y="1653411"/>
            <a:ext cx="800099" cy="783176"/>
          </a:xfrm>
          <a:prstGeom prst="rect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Model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76723483-0D07-02EC-C07B-A3DF184A919B}"/>
              </a:ext>
            </a:extLst>
          </p:cNvPr>
          <p:cNvSpPr/>
          <p:nvPr/>
        </p:nvSpPr>
        <p:spPr>
          <a:xfrm>
            <a:off x="3215263" y="2438714"/>
            <a:ext cx="977972" cy="855392"/>
          </a:xfrm>
          <a:prstGeom prst="rect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Get </a:t>
            </a:r>
            <a:r>
              <a:rPr lang="nl-NL" sz="1050" dirty="0" err="1"/>
              <a:t>spotify</a:t>
            </a:r>
            <a:r>
              <a:rPr lang="nl-NL" sz="1050" dirty="0"/>
              <a:t> data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92D04FD-9241-9D2C-8150-874899F29B46}"/>
              </a:ext>
            </a:extLst>
          </p:cNvPr>
          <p:cNvCxnSpPr>
            <a:cxnSpLocks/>
          </p:cNvCxnSpPr>
          <p:nvPr/>
        </p:nvCxnSpPr>
        <p:spPr>
          <a:xfrm flipV="1">
            <a:off x="4298975" y="2101568"/>
            <a:ext cx="376796" cy="719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85725611-EF20-0080-1C7E-55D0A579404C}"/>
              </a:ext>
            </a:extLst>
          </p:cNvPr>
          <p:cNvCxnSpPr>
            <a:cxnSpLocks/>
          </p:cNvCxnSpPr>
          <p:nvPr/>
        </p:nvCxnSpPr>
        <p:spPr>
          <a:xfrm>
            <a:off x="5694237" y="2044999"/>
            <a:ext cx="295492" cy="7101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61E0027-E055-F8A2-AFFF-372B5FE1E8A2}"/>
              </a:ext>
            </a:extLst>
          </p:cNvPr>
          <p:cNvCxnSpPr>
            <a:cxnSpLocks/>
          </p:cNvCxnSpPr>
          <p:nvPr/>
        </p:nvCxnSpPr>
        <p:spPr>
          <a:xfrm>
            <a:off x="4298975" y="3070899"/>
            <a:ext cx="17635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83660EDA-9449-818C-F004-E13898780E95}"/>
              </a:ext>
            </a:extLst>
          </p:cNvPr>
          <p:cNvCxnSpPr>
            <a:cxnSpLocks/>
          </p:cNvCxnSpPr>
          <p:nvPr/>
        </p:nvCxnSpPr>
        <p:spPr>
          <a:xfrm>
            <a:off x="2522717" y="2294840"/>
            <a:ext cx="586806" cy="526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FA8025D4-F576-360F-1E01-188892AF4B21}"/>
              </a:ext>
            </a:extLst>
          </p:cNvPr>
          <p:cNvCxnSpPr>
            <a:cxnSpLocks/>
          </p:cNvCxnSpPr>
          <p:nvPr/>
        </p:nvCxnSpPr>
        <p:spPr>
          <a:xfrm>
            <a:off x="7086622" y="2881510"/>
            <a:ext cx="783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Web API Party Introduction">
            <a:extLst>
              <a:ext uri="{FF2B5EF4-FFF2-40B4-BE49-F238E27FC236}">
                <a16:creationId xmlns:a16="http://schemas.microsoft.com/office/drawing/2014/main" id="{24D1282B-4F46-C745-871D-169EA2966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8" r="38278"/>
          <a:stretch/>
        </p:blipFill>
        <p:spPr bwMode="auto">
          <a:xfrm>
            <a:off x="972302" y="3003676"/>
            <a:ext cx="574943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eb API Party Introduction">
            <a:extLst>
              <a:ext uri="{FF2B5EF4-FFF2-40B4-BE49-F238E27FC236}">
                <a16:creationId xmlns:a16="http://schemas.microsoft.com/office/drawing/2014/main" id="{2FB489FE-998C-5861-A729-F066B407D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2"/>
          <a:stretch/>
        </p:blipFill>
        <p:spPr bwMode="auto">
          <a:xfrm>
            <a:off x="1674725" y="1666328"/>
            <a:ext cx="924457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Web API Party Introduction">
            <a:extLst>
              <a:ext uri="{FF2B5EF4-FFF2-40B4-BE49-F238E27FC236}">
                <a16:creationId xmlns:a16="http://schemas.microsoft.com/office/drawing/2014/main" id="{B45A11C3-FBDF-6EBE-1425-EFBFA9A85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r="62406"/>
          <a:stretch/>
        </p:blipFill>
        <p:spPr bwMode="auto">
          <a:xfrm>
            <a:off x="1652157" y="2979104"/>
            <a:ext cx="727829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eb API Party Introduction">
            <a:extLst>
              <a:ext uri="{FF2B5EF4-FFF2-40B4-BE49-F238E27FC236}">
                <a16:creationId xmlns:a16="http://schemas.microsoft.com/office/drawing/2014/main" id="{E1382236-7D0B-5354-11FA-5BC86854D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8" r="8300"/>
          <a:stretch/>
        </p:blipFill>
        <p:spPr bwMode="auto">
          <a:xfrm>
            <a:off x="215382" y="2979104"/>
            <a:ext cx="708509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EF87BCC0-DEB7-8FD4-0448-297EB9D336B5}"/>
              </a:ext>
            </a:extLst>
          </p:cNvPr>
          <p:cNvCxnSpPr>
            <a:cxnSpLocks/>
          </p:cNvCxnSpPr>
          <p:nvPr/>
        </p:nvCxnSpPr>
        <p:spPr>
          <a:xfrm flipV="1">
            <a:off x="2522717" y="3024119"/>
            <a:ext cx="577595" cy="420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Home - Docker">
            <a:extLst>
              <a:ext uri="{FF2B5EF4-FFF2-40B4-BE49-F238E27FC236}">
                <a16:creationId xmlns:a16="http://schemas.microsoft.com/office/drawing/2014/main" id="{6FF66ECD-F6AA-5D81-45C2-A184A4CCE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07" y="3680158"/>
            <a:ext cx="519819" cy="5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nd user Icon - Download end user Icon 2715240 | Noun Project">
            <a:extLst>
              <a:ext uri="{FF2B5EF4-FFF2-40B4-BE49-F238E27FC236}">
                <a16:creationId xmlns:a16="http://schemas.microsoft.com/office/drawing/2014/main" id="{BFD78DA9-35A2-BA09-598A-5CFFD985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30" y="2388336"/>
            <a:ext cx="933981" cy="93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hoek 39">
            <a:extLst>
              <a:ext uri="{FF2B5EF4-FFF2-40B4-BE49-F238E27FC236}">
                <a16:creationId xmlns:a16="http://schemas.microsoft.com/office/drawing/2014/main" id="{1E598D90-D92A-9972-7904-B1F82B22FD89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9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Case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0 –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Preparation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1 -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script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2: Create </a:t>
            </a:r>
            <a:r>
              <a:rPr lang="en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en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Part 3: Response model &amp; Error handling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9ADB2D2-D772-F04C-1BF2-ABDC50D67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6B55C87C-FF6C-01D4-924A-80E3DADDAAA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6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Part 0 –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Preparation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in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folder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in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credentials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get these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credentials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via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own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 (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https://developer.spotify.com/dashboard/applications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F15362A1-5DA6-305B-9B42-196DA49518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94784A4-7C23-F3F4-47C7-BA692661B01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Multiple </a:t>
            </a:r>
            <a:r>
              <a:rPr lang="nl-NL" sz="2000" dirty="0" err="1"/>
              <a:t>problems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</a:t>
            </a:r>
            <a:r>
              <a:rPr lang="nl-NL" sz="2000" dirty="0" err="1"/>
              <a:t>arise</a:t>
            </a:r>
            <a:r>
              <a:rPr lang="nl-NL" sz="2000" dirty="0"/>
              <a:t> </a:t>
            </a:r>
            <a:r>
              <a:rPr lang="nl-NL" sz="2000" dirty="0" err="1"/>
              <a:t>if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want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deploy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model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Problem - Free user icons">
            <a:extLst>
              <a:ext uri="{FF2B5EF4-FFF2-40B4-BE49-F238E27FC236}">
                <a16:creationId xmlns:a16="http://schemas.microsoft.com/office/drawing/2014/main" id="{A8BD3C3E-5666-624A-9BC8-2B037109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768" y="1905294"/>
            <a:ext cx="2285486" cy="228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3">
            <a:extLst>
              <a:ext uri="{FF2B5EF4-FFF2-40B4-BE49-F238E27FC236}">
                <a16:creationId xmlns:a16="http://schemas.microsoft.com/office/drawing/2014/main" id="{3CAD8BB2-8501-2440-8015-689A1E2CD55B}"/>
              </a:ext>
            </a:extLst>
          </p:cNvPr>
          <p:cNvSpPr/>
          <p:nvPr/>
        </p:nvSpPr>
        <p:spPr>
          <a:xfrm>
            <a:off x="820494" y="2799866"/>
            <a:ext cx="228548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developing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product </a:t>
            </a:r>
          </a:p>
        </p:txBody>
      </p:sp>
      <p:sp>
        <p:nvSpPr>
          <p:cNvPr id="10" name="Rechthoek 4">
            <a:extLst>
              <a:ext uri="{FF2B5EF4-FFF2-40B4-BE49-F238E27FC236}">
                <a16:creationId xmlns:a16="http://schemas.microsoft.com/office/drawing/2014/main" id="{5461F3A8-CF2E-AB47-87DE-DA62A56C8A82}"/>
              </a:ext>
            </a:extLst>
          </p:cNvPr>
          <p:cNvSpPr/>
          <p:nvPr/>
        </p:nvSpPr>
        <p:spPr>
          <a:xfrm>
            <a:off x="1133853" y="1987604"/>
            <a:ext cx="187613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OS are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installed</a:t>
            </a:r>
            <a:endParaRPr lang="nl-NL" sz="105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hthoek 5">
            <a:extLst>
              <a:ext uri="{FF2B5EF4-FFF2-40B4-BE49-F238E27FC236}">
                <a16:creationId xmlns:a16="http://schemas.microsoft.com/office/drawing/2014/main" id="{67C4BEB9-38DB-024A-B50E-44606DEAC6CD}"/>
              </a:ext>
            </a:extLst>
          </p:cNvPr>
          <p:cNvSpPr/>
          <p:nvPr/>
        </p:nvSpPr>
        <p:spPr>
          <a:xfrm>
            <a:off x="2757677" y="1517917"/>
            <a:ext cx="19912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put files on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server?</a:t>
            </a:r>
          </a:p>
        </p:txBody>
      </p:sp>
      <p:sp>
        <p:nvSpPr>
          <p:cNvPr id="12" name="Rechthoek 6">
            <a:extLst>
              <a:ext uri="{FF2B5EF4-FFF2-40B4-BE49-F238E27FC236}">
                <a16:creationId xmlns:a16="http://schemas.microsoft.com/office/drawing/2014/main" id="{54700BE7-47A8-E74E-95B0-3376E8F0A7C6}"/>
              </a:ext>
            </a:extLst>
          </p:cNvPr>
          <p:cNvSpPr/>
          <p:nvPr/>
        </p:nvSpPr>
        <p:spPr>
          <a:xfrm>
            <a:off x="4957485" y="1899619"/>
            <a:ext cx="22854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etc. are running on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installation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3" name="Rechthoek 7">
            <a:extLst>
              <a:ext uri="{FF2B5EF4-FFF2-40B4-BE49-F238E27FC236}">
                <a16:creationId xmlns:a16="http://schemas.microsoft.com/office/drawing/2014/main" id="{CFD5E0FF-C5A8-CB4A-BA61-3AB30FF7C8B0}"/>
              </a:ext>
            </a:extLst>
          </p:cNvPr>
          <p:cNvSpPr/>
          <p:nvPr/>
        </p:nvSpPr>
        <p:spPr>
          <a:xfrm>
            <a:off x="5275462" y="2882001"/>
            <a:ext cx="190530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happens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changes?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</a:p>
        </p:txBody>
      </p:sp>
      <p:pic>
        <p:nvPicPr>
          <p:cNvPr id="14" name="Google Shape;57;p13">
            <a:extLst>
              <a:ext uri="{FF2B5EF4-FFF2-40B4-BE49-F238E27FC236}">
                <a16:creationId xmlns:a16="http://schemas.microsoft.com/office/drawing/2014/main" id="{5BACDFF5-8347-4FD8-4D24-8561DA9917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D311E926-ACAB-0C6A-58F2-7EE0F72BF40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Meet Docker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is a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i="1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containerization</a:t>
            </a:r>
            <a:r>
              <a:rPr lang="nl-NL" i="1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Apps run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virtual container,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apps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containers run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nl-NL" b="1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host machine: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their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own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virtual OS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installed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microservice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different containers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talking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API’s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B5764FA8-A99D-6FEB-646A-D3ED85ED44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7857969-2EC9-D461-87CE-C64FC6B7DB64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Main</a:t>
            </a:r>
            <a:r>
              <a:rPr lang="nl-NL" sz="2000" dirty="0"/>
              <a:t> benefits of Docker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</a:rPr>
              <a:t>Containers run </a:t>
            </a:r>
            <a:r>
              <a:rPr lang="nl-NL" dirty="0" err="1">
                <a:solidFill>
                  <a:srgbClr val="595959"/>
                </a:solidFill>
              </a:rPr>
              <a:t>the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same</a:t>
            </a:r>
            <a:r>
              <a:rPr lang="nl-NL" dirty="0">
                <a:solidFill>
                  <a:srgbClr val="595959"/>
                </a:solidFill>
              </a:rPr>
              <a:t> on </a:t>
            </a:r>
            <a:r>
              <a:rPr lang="nl-NL" dirty="0" err="1">
                <a:solidFill>
                  <a:srgbClr val="595959"/>
                </a:solidFill>
              </a:rPr>
              <a:t>any</a:t>
            </a:r>
            <a:r>
              <a:rPr lang="nl-NL" dirty="0">
                <a:solidFill>
                  <a:srgbClr val="595959"/>
                </a:solidFill>
              </a:rPr>
              <a:t> machine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</a:rPr>
              <a:t>Easy </a:t>
            </a:r>
            <a:r>
              <a:rPr lang="nl-NL" dirty="0" err="1">
                <a:solidFill>
                  <a:srgbClr val="595959"/>
                </a:solidFill>
              </a:rPr>
              <a:t>to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use</a:t>
            </a:r>
            <a:endParaRPr lang="nl-NL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</a:rPr>
              <a:t>Quickly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build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and</a:t>
            </a:r>
            <a:r>
              <a:rPr lang="nl-NL" dirty="0">
                <a:solidFill>
                  <a:srgbClr val="595959"/>
                </a:solidFill>
              </a:rPr>
              <a:t> test </a:t>
            </a:r>
            <a:r>
              <a:rPr lang="nl-NL" dirty="0" err="1">
                <a:solidFill>
                  <a:srgbClr val="595959"/>
                </a:solidFill>
              </a:rPr>
              <a:t>applications</a:t>
            </a:r>
            <a:endParaRPr lang="nl-NL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</a:rPr>
              <a:t>Lightweight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and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quick</a:t>
            </a:r>
            <a:r>
              <a:rPr lang="nl-NL" dirty="0">
                <a:solidFill>
                  <a:srgbClr val="595959"/>
                </a:solidFill>
              </a:rPr>
              <a:t>: </a:t>
            </a:r>
            <a:r>
              <a:rPr lang="nl-NL" dirty="0" err="1">
                <a:solidFill>
                  <a:srgbClr val="595959"/>
                </a:solidFill>
              </a:rPr>
              <a:t>very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little</a:t>
            </a:r>
            <a:r>
              <a:rPr lang="nl-NL" dirty="0">
                <a:solidFill>
                  <a:srgbClr val="595959"/>
                </a:solidFill>
              </a:rPr>
              <a:t> overhead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</a:rPr>
              <a:t>Enables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better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scalability</a:t>
            </a:r>
            <a:endParaRPr lang="nl-NL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</a:rPr>
              <a:t>Tools like </a:t>
            </a:r>
            <a:r>
              <a:rPr lang="nl-NL" b="1" dirty="0" err="1">
                <a:solidFill>
                  <a:srgbClr val="595959"/>
                </a:solidFill>
              </a:rPr>
              <a:t>Kubernetes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can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be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used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to</a:t>
            </a:r>
            <a:r>
              <a:rPr lang="nl-NL" dirty="0">
                <a:solidFill>
                  <a:srgbClr val="595959"/>
                </a:solidFill>
              </a:rPr>
              <a:t> manage containers in </a:t>
            </a:r>
            <a:r>
              <a:rPr lang="nl-NL" dirty="0" err="1">
                <a:solidFill>
                  <a:srgbClr val="595959"/>
                </a:solidFill>
              </a:rPr>
              <a:t>production</a:t>
            </a:r>
            <a:r>
              <a:rPr lang="nl-NL" dirty="0">
                <a:solidFill>
                  <a:srgbClr val="595959"/>
                </a:solidFill>
              </a:rPr>
              <a:t> environments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801B233-2CFC-53AF-B420-414679E94F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BE13015-B88A-5DE5-124B-5F7EDC3457D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Dockerfile</a:t>
            </a:r>
            <a:r>
              <a:rPr lang="nl-NL" sz="2000" dirty="0"/>
              <a:t> </a:t>
            </a:r>
            <a:r>
              <a:rPr lang="nl-NL" sz="2000" dirty="0" err="1"/>
              <a:t>commands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EDBE55E-0816-B344-8762-3906006C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6" y="1198002"/>
            <a:ext cx="75628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53860C99-A0BC-16DB-F5DD-E2D605AE0E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ED688D6-60F7-FB0E-4524-997C2D79724E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0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Docker </a:t>
            </a:r>
            <a:r>
              <a:rPr lang="nl-NL" sz="2000" dirty="0" err="1"/>
              <a:t>commands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–t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tag_name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.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run –p 8080:8080 –v &lt;directory&gt;:&lt;directory&gt;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tag_name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–c “</a:t>
            </a:r>
            <a:r>
              <a:rPr lang="nl-NL" i="1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tag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tag_name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dockerhub_repo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 push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dockerhub_repo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D74BB495-EE50-8A5A-AA77-C2B309EFE3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915A8E59-3E28-3CDC-531C-6AE8A3C1C090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Deployment, development, launch, software, startup icon - Download on  Iconfinder">
            <a:extLst>
              <a:ext uri="{FF2B5EF4-FFF2-40B4-BE49-F238E27FC236}">
                <a16:creationId xmlns:a16="http://schemas.microsoft.com/office/drawing/2014/main" id="{F4CEEC72-1F0C-49DB-DEF1-78C0B499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33" y="2451370"/>
            <a:ext cx="448243" cy="44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9D7DD266-6B31-1E7F-C493-761ED225606A}"/>
              </a:ext>
            </a:extLst>
          </p:cNvPr>
          <p:cNvSpPr/>
          <p:nvPr/>
        </p:nvSpPr>
        <p:spPr>
          <a:xfrm>
            <a:off x="838867" y="2383176"/>
            <a:ext cx="591910" cy="599520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DC58AF-B0D4-6E49-B2BE-EAD3E42B8340}"/>
              </a:ext>
            </a:extLst>
          </p:cNvPr>
          <p:cNvSpPr/>
          <p:nvPr/>
        </p:nvSpPr>
        <p:spPr>
          <a:xfrm>
            <a:off x="845800" y="1439186"/>
            <a:ext cx="591910" cy="604299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BF3EF-7FB1-8F4C-8A0D-FBD7819147B1}"/>
              </a:ext>
            </a:extLst>
          </p:cNvPr>
          <p:cNvSpPr/>
          <p:nvPr/>
        </p:nvSpPr>
        <p:spPr>
          <a:xfrm>
            <a:off x="1437710" y="1439186"/>
            <a:ext cx="5327373" cy="604299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Who are we?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138D66-7D90-B948-A63C-879A45F34D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264" y="1501111"/>
            <a:ext cx="492982" cy="4929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0E9AA3-96F5-9D49-9CBE-303D865000F5}"/>
              </a:ext>
            </a:extLst>
          </p:cNvPr>
          <p:cNvSpPr/>
          <p:nvPr/>
        </p:nvSpPr>
        <p:spPr>
          <a:xfrm>
            <a:off x="1437710" y="2378396"/>
            <a:ext cx="5327373" cy="604299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nl-NL" dirty="0"/>
              <a:t>The case: A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Dive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Containerized</a:t>
            </a:r>
            <a:r>
              <a:rPr lang="nl-NL" dirty="0"/>
              <a:t> Model </a:t>
            </a:r>
            <a:r>
              <a:rPr lang="nl-NL" dirty="0" err="1"/>
              <a:t>Serving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FastAPI</a:t>
            </a:r>
            <a:endParaRPr lang="nl-NL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4D37B1E-1F9C-F34F-A81C-1CC023ECEACF}"/>
              </a:ext>
            </a:extLst>
          </p:cNvPr>
          <p:cNvSpPr/>
          <p:nvPr/>
        </p:nvSpPr>
        <p:spPr>
          <a:xfrm>
            <a:off x="243115" y="1588228"/>
            <a:ext cx="499731" cy="297712"/>
          </a:xfrm>
          <a:prstGeom prst="rightArrow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07862-873B-514B-95A7-20021B806272}"/>
              </a:ext>
            </a:extLst>
          </p:cNvPr>
          <p:cNvSpPr/>
          <p:nvPr/>
        </p:nvSpPr>
        <p:spPr>
          <a:xfrm>
            <a:off x="573298" y="2232242"/>
            <a:ext cx="6281526" cy="81756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Google Shape;57;p13">
            <a:extLst>
              <a:ext uri="{FF2B5EF4-FFF2-40B4-BE49-F238E27FC236}">
                <a16:creationId xmlns:a16="http://schemas.microsoft.com/office/drawing/2014/main" id="{DD4EDD80-9043-4A75-70EE-D0FB8431E6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974AB3FD-707B-501D-1263-2ED6AD806D0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Part 1: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>
                <a:latin typeface="Calibri" panose="020F0502020204030204" pitchFamily="34" charset="0"/>
                <a:cs typeface="Calibri" panose="020F0502020204030204" pitchFamily="34" charset="0"/>
              </a:rPr>
              <a:t>a Docker container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prints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most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listened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song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Complete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Complete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builds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 Docker image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runs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container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Run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Authenticate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6059084-75B3-A6C9-50C5-95E1E451CF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oming Soon Rich Brian GIF by Spotify">
            <a:extLst>
              <a:ext uri="{FF2B5EF4-FFF2-40B4-BE49-F238E27FC236}">
                <a16:creationId xmlns:a16="http://schemas.microsoft.com/office/drawing/2014/main" id="{95457702-38F3-C271-EF86-12FA59EF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50" y="1419275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FF42FCFA-9ED1-401A-CBE4-B1773F387B78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 -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0323AEB9-CF7A-A130-AA06-89870BA5BB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Tijdelijke aanduiding voor inhoud 4">
            <a:extLst>
              <a:ext uri="{FF2B5EF4-FFF2-40B4-BE49-F238E27FC236}">
                <a16:creationId xmlns:a16="http://schemas.microsoft.com/office/drawing/2014/main" id="{9938CFEB-0E8F-2F3E-704D-F93D4968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28235"/>
            <a:ext cx="5311569" cy="2687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806FCD3B-5E49-854C-A8E5-D34D5B6317A9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9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Solutions – </a:t>
            </a:r>
            <a:r>
              <a:rPr lang="nl-NL" sz="2000" dirty="0" err="1"/>
              <a:t>run_endpoints.sh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0323AEB9-CF7A-A130-AA06-89870BA5BB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C87B5466-B6CC-081F-A33E-9EB82DE6D77F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EA1DB49-0E8E-C43B-DF27-E728844C5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52" y="1120113"/>
            <a:ext cx="3630288" cy="680679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0DA8B54-6344-75BD-E1CB-96263599E3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111"/>
          <a:stretch/>
        </p:blipFill>
        <p:spPr>
          <a:xfrm>
            <a:off x="364442" y="1813906"/>
            <a:ext cx="4699001" cy="68067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7CF551A-85BC-55F0-A7B3-D667456871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385" b="48576"/>
          <a:stretch/>
        </p:blipFill>
        <p:spPr>
          <a:xfrm>
            <a:off x="1225051" y="2377670"/>
            <a:ext cx="4699001" cy="542492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418BDFE-7570-6113-C1EC-D0D14E89E1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863" b="29659"/>
          <a:stretch/>
        </p:blipFill>
        <p:spPr>
          <a:xfrm>
            <a:off x="2125796" y="2665787"/>
            <a:ext cx="4699001" cy="41255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27CF6DC-0528-1F2A-DC35-C5645394AE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555"/>
          <a:stretch/>
        </p:blipFill>
        <p:spPr>
          <a:xfrm>
            <a:off x="2885587" y="2986756"/>
            <a:ext cx="4699001" cy="5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2000" dirty="0"/>
              <a:t> is </a:t>
            </a:r>
            <a:r>
              <a:rPr lang="nl-NL" sz="2000" dirty="0" err="1"/>
              <a:t>an</a:t>
            </a:r>
            <a:r>
              <a:rPr lang="nl-NL" sz="2000" dirty="0"/>
              <a:t> API?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Lets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talk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API’s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Get model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predictions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Send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SQL server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we’re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making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API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serve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 ML model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BDC72AC4-86E3-9BBD-48FA-1574393EAA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40CDC5F5-ADB5-E4F0-5B68-6E855621DEBD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80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What</a:t>
            </a:r>
            <a:r>
              <a:rPr lang="nl-NL" sz="2000" dirty="0"/>
              <a:t> is </a:t>
            </a:r>
            <a:r>
              <a:rPr lang="nl-NL" sz="2000" dirty="0" err="1"/>
              <a:t>an</a:t>
            </a:r>
            <a:r>
              <a:rPr lang="nl-NL" sz="2000" dirty="0"/>
              <a:t> API? (II)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i="1" dirty="0" err="1">
                <a:latin typeface="Calibri" panose="020F0502020204030204" pitchFamily="34" charset="0"/>
                <a:cs typeface="Calibri" panose="020F0502020204030204" pitchFamily="34" charset="0"/>
              </a:rPr>
              <a:t>Representational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 State Transfer Application Program Interface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Allows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talk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over </a:t>
            </a:r>
            <a:r>
              <a:rPr lang="nl-NL" i="1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 internet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http)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Different kinds of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(API calls):</a:t>
            </a: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gets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information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  <a:endParaRPr lang="nl-NL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POST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sends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information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receives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nl-NL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PUT/PATCH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replacing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or updating information </a:t>
            </a:r>
            <a:endParaRPr lang="nl-NL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CD562F9-FE0D-8388-62DB-690B1F783F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195920A5-6E48-5795-2CC0-1F4C6AB39AE4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84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Return codes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REST </a:t>
            </a:r>
            <a:r>
              <a:rPr lang="nl-NL" dirty="0" err="1"/>
              <a:t>API’s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over http,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http status codes: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200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: </a:t>
            </a:r>
            <a:r>
              <a:rPr lang="nl-NL" dirty="0" err="1"/>
              <a:t>Succesfull</a:t>
            </a:r>
            <a:r>
              <a:rPr lang="nl-NL" dirty="0"/>
              <a:t> responses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200: OK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201: </a:t>
            </a:r>
            <a:r>
              <a:rPr lang="nl-NL" dirty="0" err="1"/>
              <a:t>Created</a:t>
            </a: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300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: </a:t>
            </a:r>
            <a:r>
              <a:rPr lang="nl-NL" dirty="0" err="1"/>
              <a:t>Redirection</a:t>
            </a:r>
            <a:r>
              <a:rPr lang="nl-NL" dirty="0"/>
              <a:t> 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400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: Client </a:t>
            </a:r>
            <a:r>
              <a:rPr lang="nl-NL" dirty="0" err="1"/>
              <a:t>errors</a:t>
            </a:r>
            <a:r>
              <a:rPr lang="nl-NL" dirty="0"/>
              <a:t>: 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400 bad </a:t>
            </a:r>
            <a:r>
              <a:rPr lang="nl-NL" dirty="0" err="1"/>
              <a:t>request</a:t>
            </a:r>
            <a:r>
              <a:rPr lang="nl-NL" dirty="0"/>
              <a:t>, most </a:t>
            </a:r>
            <a:r>
              <a:rPr lang="nl-NL" dirty="0" err="1"/>
              <a:t>generic</a:t>
            </a:r>
            <a:r>
              <a:rPr lang="nl-NL" dirty="0"/>
              <a:t> error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401: </a:t>
            </a:r>
            <a:r>
              <a:rPr lang="nl-NL" dirty="0" err="1"/>
              <a:t>Unauthorized</a:t>
            </a:r>
            <a:endParaRPr lang="nl-NL" dirty="0"/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404: </a:t>
            </a:r>
            <a:r>
              <a:rPr lang="nl-NL" dirty="0" err="1"/>
              <a:t>Not</a:t>
            </a:r>
            <a:r>
              <a:rPr lang="nl-NL" dirty="0"/>
              <a:t> found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500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: Server </a:t>
            </a:r>
            <a:r>
              <a:rPr lang="nl-NL" dirty="0" err="1"/>
              <a:t>errors</a:t>
            </a:r>
            <a:r>
              <a:rPr lang="nl-NL" dirty="0"/>
              <a:t>: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500: </a:t>
            </a:r>
            <a:r>
              <a:rPr lang="nl-NL" dirty="0" err="1"/>
              <a:t>Internal</a:t>
            </a:r>
            <a:r>
              <a:rPr lang="nl-NL" dirty="0"/>
              <a:t> server error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503: service </a:t>
            </a:r>
            <a:r>
              <a:rPr lang="nl-NL" dirty="0" err="1"/>
              <a:t>unavailable</a:t>
            </a:r>
            <a:r>
              <a:rPr lang="nl-NL" dirty="0"/>
              <a:t>, etc. 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30FB4738-201C-240E-0FE5-4B7E9A393E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75A07BDE-BAC2-0F33-DF75-51EB07FA90D6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77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;p14">
            <a:extLst>
              <a:ext uri="{FF2B5EF4-FFF2-40B4-BE49-F238E27FC236}">
                <a16:creationId xmlns:a16="http://schemas.microsoft.com/office/drawing/2014/main" id="{22576462-299A-CD4A-9A69-C49321F500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599" y="666142"/>
            <a:ext cx="5847961" cy="389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4AB7F55B-E13D-8B53-E282-5B19BADD2F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DC6C1830-9FA0-4568-A8D9-B5478E468348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77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503335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FastAPI vs. Flask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D66A8F-7B22-CF46-8049-3C75863D3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36"/>
          <a:stretch/>
        </p:blipFill>
        <p:spPr>
          <a:xfrm>
            <a:off x="4653278" y="1737208"/>
            <a:ext cx="3534557" cy="300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118AB-60B9-4D45-8370-52E982E4B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26" y="1737208"/>
            <a:ext cx="3421325" cy="3009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D7B9F7-0E4E-6344-8150-BAC8CDEA468C}"/>
              </a:ext>
            </a:extLst>
          </p:cNvPr>
          <p:cNvSpPr/>
          <p:nvPr/>
        </p:nvSpPr>
        <p:spPr>
          <a:xfrm>
            <a:off x="429570" y="1152475"/>
            <a:ext cx="3031599" cy="382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GET&amp;POST requests are very similar</a:t>
            </a:r>
          </a:p>
        </p:txBody>
      </p:sp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66510C8A-7B53-207E-CA00-44A957AF84F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55E2AF61-9E4A-01A8-06D2-30DB5CCB91DC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8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r>
              <a:rPr lang="en" sz="2000" dirty="0"/>
              <a:t> vs. Flask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262010" cy="3510742"/>
          </a:xfrm>
        </p:spPr>
        <p:txBody>
          <a:bodyPr>
            <a:noAutofit/>
          </a:bodyPr>
          <a:lstStyle/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Automatic, interactive documentation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In-house data validation with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Pydantic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Is asynchronous - no need to wait for other request to be completed. Flask is synchronous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00EA7F-737D-8641-B77C-9FB4404D9F28}"/>
              </a:ext>
            </a:extLst>
          </p:cNvPr>
          <p:cNvSpPr txBox="1">
            <a:spLocks/>
          </p:cNvSpPr>
          <p:nvPr/>
        </p:nvSpPr>
        <p:spPr>
          <a:xfrm>
            <a:off x="4436333" y="1152475"/>
            <a:ext cx="309026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nl-NL" b="1" dirty="0" err="1"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  <a:endParaRPr lang="nl-NL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Proven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well-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tested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solution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web-development: Flask automatically looks for a templates folder where you can display your variables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C649858E-6EBA-B50B-2E91-7AADEB1FFB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A0048E91-DB33-FD28-308A-E94EFB78CE0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60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Part 2: Create FastAPI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06664-C4BB-FB4B-AA2B-3A1C300D6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0" y="1894617"/>
            <a:ext cx="6642100" cy="276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0C8C0-EEAF-D248-87D5-8E4844DCFD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79"/>
          <a:stretch/>
        </p:blipFill>
        <p:spPr>
          <a:xfrm>
            <a:off x="311700" y="1119883"/>
            <a:ext cx="2616200" cy="219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A20C55-E8C3-7245-BC48-6D94A5719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450" y="1339701"/>
            <a:ext cx="3289300" cy="292100"/>
          </a:xfrm>
          <a:prstGeom prst="rect">
            <a:avLst/>
          </a:prstGeom>
        </p:spPr>
      </p:pic>
      <p:pic>
        <p:nvPicPr>
          <p:cNvPr id="12" name="Google Shape;57;p13">
            <a:extLst>
              <a:ext uri="{FF2B5EF4-FFF2-40B4-BE49-F238E27FC236}">
                <a16:creationId xmlns:a16="http://schemas.microsoft.com/office/drawing/2014/main" id="{3D70A1E4-7B3D-9D83-B3A5-2D0CA324BAC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3627679E-5432-4280-C5B6-8A0B1A03A86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41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Who are we?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20C2618C-EAB1-534C-9178-5E60AFE6AE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kstvak 6">
            <a:extLst>
              <a:ext uri="{FF2B5EF4-FFF2-40B4-BE49-F238E27FC236}">
                <a16:creationId xmlns:a16="http://schemas.microsoft.com/office/drawing/2014/main" id="{C30E3DF6-69C6-2A4C-BB52-34C66CE7B592}"/>
              </a:ext>
            </a:extLst>
          </p:cNvPr>
          <p:cNvSpPr txBox="1"/>
          <p:nvPr/>
        </p:nvSpPr>
        <p:spPr>
          <a:xfrm>
            <a:off x="1487941" y="3290299"/>
            <a:ext cx="23145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/>
              <a:t>Nikki van Ommeren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53861A68-CDD4-2949-BA96-458336C0B9B5}"/>
              </a:ext>
            </a:extLst>
          </p:cNvPr>
          <p:cNvSpPr txBox="1"/>
          <p:nvPr/>
        </p:nvSpPr>
        <p:spPr>
          <a:xfrm>
            <a:off x="4082143" y="3290299"/>
            <a:ext cx="23145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/>
              <a:t>Karlijn Schipper</a:t>
            </a:r>
          </a:p>
        </p:txBody>
      </p:sp>
      <p:pic>
        <p:nvPicPr>
          <p:cNvPr id="11" name="Picture 2" descr="Nikki van Ommeren - Senior Data Scientist - Adyen | LinkedIn">
            <a:extLst>
              <a:ext uri="{FF2B5EF4-FFF2-40B4-BE49-F238E27FC236}">
                <a16:creationId xmlns:a16="http://schemas.microsoft.com/office/drawing/2014/main" id="{456F9F8E-DB37-974C-9736-FEF08CB2A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35" y="1385299"/>
            <a:ext cx="1905000" cy="190500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Geen fotobeschrijving beschikbaar.">
            <a:extLst>
              <a:ext uri="{FF2B5EF4-FFF2-40B4-BE49-F238E27FC236}">
                <a16:creationId xmlns:a16="http://schemas.microsoft.com/office/drawing/2014/main" id="{B4ED1037-2593-0340-9283-349FCF7A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124" y="13852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3251900C-A85E-B9F8-53BD-6BF13008DA4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14" name="Picture 2" descr="Nikki van Ommeren - Senior Data Scientist - Adyen | LinkedIn">
            <a:extLst>
              <a:ext uri="{FF2B5EF4-FFF2-40B4-BE49-F238E27FC236}">
                <a16:creationId xmlns:a16="http://schemas.microsoft.com/office/drawing/2014/main" id="{B97150E4-A943-E0A3-8507-5BA45690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35" y="1385299"/>
            <a:ext cx="1905000" cy="1905000"/>
          </a:xfrm>
          <a:prstGeom prst="rect">
            <a:avLst/>
          </a:prstGeom>
          <a:noFill/>
          <a:ln w="38100">
            <a:solidFill>
              <a:srgbClr val="1694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ijl omhoog 5">
            <a:extLst>
              <a:ext uri="{FF2B5EF4-FFF2-40B4-BE49-F238E27FC236}">
                <a16:creationId xmlns:a16="http://schemas.microsoft.com/office/drawing/2014/main" id="{63CF23D4-8E98-E260-01F5-BF39D4176400}"/>
              </a:ext>
            </a:extLst>
          </p:cNvPr>
          <p:cNvSpPr/>
          <p:nvPr/>
        </p:nvSpPr>
        <p:spPr>
          <a:xfrm>
            <a:off x="2441029" y="3685772"/>
            <a:ext cx="408398" cy="639566"/>
          </a:xfrm>
          <a:prstGeom prst="upArrow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</p:spTree>
    <p:extLst>
      <p:ext uri="{BB962C8B-B14F-4D97-AF65-F5344CB8AC3E}">
        <p14:creationId xmlns:p14="http://schemas.microsoft.com/office/powerpoint/2010/main" val="30594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Part 2: Create FastAPI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7;p16">
            <a:extLst>
              <a:ext uri="{FF2B5EF4-FFF2-40B4-BE49-F238E27FC236}">
                <a16:creationId xmlns:a16="http://schemas.microsoft.com/office/drawing/2014/main" id="{BB02FD31-A331-C447-933C-CAC53DC81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981" y="2253909"/>
            <a:ext cx="5698094" cy="816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 dirty="0">
                <a:latin typeface="Calibri" panose="020F0502020204030204" pitchFamily="34" charset="0"/>
                <a:cs typeface="Calibri" panose="020F0502020204030204" pitchFamily="34" charset="0"/>
              </a:rPr>
              <a:t>uvicorn src.main:app --host 0.0.0.0 --port 8080 --reload --debug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C69E6-C086-874C-BA70-1941F2AE41A8}"/>
              </a:ext>
            </a:extLst>
          </p:cNvPr>
          <p:cNvSpPr/>
          <p:nvPr/>
        </p:nvSpPr>
        <p:spPr>
          <a:xfrm>
            <a:off x="1253447" y="2516697"/>
            <a:ext cx="717965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Google Shape;77;p16">
            <a:extLst>
              <a:ext uri="{FF2B5EF4-FFF2-40B4-BE49-F238E27FC236}">
                <a16:creationId xmlns:a16="http://schemas.microsoft.com/office/drawing/2014/main" id="{F1AED39A-A209-584F-B794-E07B1650B554}"/>
              </a:ext>
            </a:extLst>
          </p:cNvPr>
          <p:cNvSpPr txBox="1">
            <a:spLocks/>
          </p:cNvSpPr>
          <p:nvPr/>
        </p:nvSpPr>
        <p:spPr>
          <a:xfrm>
            <a:off x="847287" y="2845284"/>
            <a:ext cx="1978106" cy="73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Refers to file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main.py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59BFA-B2BD-D546-9BCC-DAAF6752685B}"/>
              </a:ext>
            </a:extLst>
          </p:cNvPr>
          <p:cNvSpPr/>
          <p:nvPr/>
        </p:nvSpPr>
        <p:spPr>
          <a:xfrm>
            <a:off x="1971411" y="2516133"/>
            <a:ext cx="395989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Google Shape;77;p16">
            <a:extLst>
              <a:ext uri="{FF2B5EF4-FFF2-40B4-BE49-F238E27FC236}">
                <a16:creationId xmlns:a16="http://schemas.microsoft.com/office/drawing/2014/main" id="{69E2A9E1-3489-C14A-A2C3-9BB4AD0F8915}"/>
              </a:ext>
            </a:extLst>
          </p:cNvPr>
          <p:cNvSpPr txBox="1">
            <a:spLocks/>
          </p:cNvSpPr>
          <p:nvPr/>
        </p:nvSpPr>
        <p:spPr>
          <a:xfrm>
            <a:off x="1051785" y="1752453"/>
            <a:ext cx="2631229" cy="76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Object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main.py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F74E7-A3E1-CD4F-9C4F-85E90E1DC354}"/>
              </a:ext>
            </a:extLst>
          </p:cNvPr>
          <p:cNvSpPr/>
          <p:nvPr/>
        </p:nvSpPr>
        <p:spPr>
          <a:xfrm>
            <a:off x="4523721" y="2527916"/>
            <a:ext cx="726373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Google Shape;77;p16">
            <a:extLst>
              <a:ext uri="{FF2B5EF4-FFF2-40B4-BE49-F238E27FC236}">
                <a16:creationId xmlns:a16="http://schemas.microsoft.com/office/drawing/2014/main" id="{170EC59C-2227-674A-9BF9-B2363F5FEF89}"/>
              </a:ext>
            </a:extLst>
          </p:cNvPr>
          <p:cNvSpPr txBox="1">
            <a:spLocks/>
          </p:cNvSpPr>
          <p:nvPr/>
        </p:nvSpPr>
        <p:spPr>
          <a:xfrm>
            <a:off x="3988815" y="2839674"/>
            <a:ext cx="3275014" cy="73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Makes sure the server restarts after code changes</a:t>
            </a:r>
          </a:p>
        </p:txBody>
      </p:sp>
      <p:pic>
        <p:nvPicPr>
          <p:cNvPr id="15" name="Google Shape;57;p13">
            <a:extLst>
              <a:ext uri="{FF2B5EF4-FFF2-40B4-BE49-F238E27FC236}">
                <a16:creationId xmlns:a16="http://schemas.microsoft.com/office/drawing/2014/main" id="{B0C06894-19B0-CC58-B604-2C93BB8CDD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E485668C-4597-AB4A-602F-7F96ABD5B6B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89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10" grpId="0" animBg="1"/>
      <p:bldP spid="10" grpId="1" animBg="1"/>
      <p:bldP spid="10" grpId="2" animBg="1"/>
      <p:bldP spid="11" grpId="0"/>
      <p:bldP spid="11" grpId="1"/>
      <p:bldP spid="11" grpId="2"/>
      <p:bldP spid="12" grpId="0" animBg="1"/>
      <p:bldP spid="12" grpId="1" animBg="1"/>
      <p:bldP spid="14" grpId="0"/>
      <p:bldP spid="1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Part 2: Create FastAPI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9A4522-9896-9C4B-8309-B22CA735C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8" y="3179477"/>
            <a:ext cx="8366083" cy="9591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8154C-D8EC-ED48-B10F-6EED50EE15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9"/>
          <a:stretch/>
        </p:blipFill>
        <p:spPr>
          <a:xfrm>
            <a:off x="299678" y="1561271"/>
            <a:ext cx="6629400" cy="122810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01461B12-2E79-D500-9514-C42F27A478E5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DD676EE6-A634-7E5C-305C-6D22776E0D5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982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Query parameters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E66E06-A18B-AC48-8DF0-4754056A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13759"/>
            <a:ext cx="7556500" cy="3886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6F6136-5E63-0C4B-BD69-54A6FCC61AF7}"/>
              </a:ext>
            </a:extLst>
          </p:cNvPr>
          <p:cNvSpPr/>
          <p:nvPr/>
        </p:nvSpPr>
        <p:spPr>
          <a:xfrm>
            <a:off x="2969230" y="2465326"/>
            <a:ext cx="380145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EE2AE6-6893-1649-AFC9-E90A3719BBC5}"/>
              </a:ext>
            </a:extLst>
          </p:cNvPr>
          <p:cNvSpPr/>
          <p:nvPr/>
        </p:nvSpPr>
        <p:spPr>
          <a:xfrm>
            <a:off x="5418715" y="2465326"/>
            <a:ext cx="488925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E61F8AF9-ED2C-B572-C06E-945B7342D7B5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E0A799B3-E869-E7EF-783E-5F27495CC5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76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Query parameters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87A471-E6DC-0846-8B31-8033651BE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82" y="1015571"/>
            <a:ext cx="4876878" cy="3797463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6EB23C08-F3D6-98FF-804D-C2FF04C67A27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16EE16ED-C131-AA92-C231-96F9E3B51C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376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Interactive docs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D5B981-505D-A14A-AC46-5313ED48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8" y="892362"/>
            <a:ext cx="6808241" cy="3906228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8D570A77-7234-6CE9-43CD-5B0992AA17D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DD23E667-5934-41A7-9560-31FF50F857B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1826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Exercise 2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44ED4C-DDA8-7B4D-8ED8-1BE98257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48842" cy="3416400"/>
          </a:xfrm>
        </p:spPr>
        <p:txBody>
          <a:bodyPr>
            <a:normAutofit/>
          </a:bodyPr>
          <a:lstStyle/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Get your most listened songs by calling ‘</a:t>
            </a:r>
            <a:r>
              <a:rPr lang="en-US" dirty="0" err="1"/>
              <a:t>most_listened</a:t>
            </a:r>
            <a:r>
              <a:rPr lang="en-US" dirty="0"/>
              <a:t>’ with different values for the variable query variable term.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Try the functions in the interactive docs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Add a ‘limit’ parameter to </a:t>
            </a:r>
            <a:r>
              <a:rPr lang="en-US" dirty="0" err="1"/>
              <a:t>get_most_listened_songs</a:t>
            </a:r>
            <a:r>
              <a:rPr lang="en-US" dirty="0"/>
              <a:t>, limiting the number of records it returns.</a:t>
            </a:r>
          </a:p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FBBA7314-0D5F-22CC-2B82-B96854811F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92C398BF-59DF-0FA5-4F7E-5EF5A8A2EA4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00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44ED4C-DDA8-7B4D-8ED8-1BE98257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48842" cy="3416400"/>
          </a:xfrm>
        </p:spPr>
        <p:txBody>
          <a:bodyPr>
            <a:normAutofit/>
          </a:bodyPr>
          <a:lstStyle/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en-US" dirty="0"/>
              <a:t>Add a ‘limit’ parameter to </a:t>
            </a:r>
            <a:r>
              <a:rPr lang="en-US" dirty="0" err="1"/>
              <a:t>get_most_listened_songs</a:t>
            </a:r>
            <a:r>
              <a:rPr lang="en-US" dirty="0"/>
              <a:t>, limiting the number of records it returns: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A939E6-AF69-D842-9983-9CFBDDA3E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81" y="1674689"/>
            <a:ext cx="7243560" cy="3062318"/>
          </a:xfrm>
          <a:prstGeom prst="rect">
            <a:avLst/>
          </a:prstGeom>
        </p:spPr>
      </p:pic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DE4F1EDA-7943-0633-8D5E-197A4BE820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33DF4B06-66F4-DA35-24CE-41E06071EF8C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42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Part 3: Response model &amp; Error handling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9EB9B0D-646D-7649-B6E5-D578AC5FB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A </a:t>
            </a:r>
            <a:r>
              <a:rPr lang="nl-NL" b="1" dirty="0" err="1"/>
              <a:t>request</a:t>
            </a:r>
            <a:r>
              <a:rPr lang="nl-NL" dirty="0"/>
              <a:t> body is sent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client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API. A </a:t>
            </a:r>
            <a:r>
              <a:rPr lang="nl-NL" b="1" dirty="0"/>
              <a:t>response </a:t>
            </a:r>
            <a:r>
              <a:rPr lang="nl-NL" dirty="0"/>
              <a:t>body</a:t>
            </a:r>
            <a:r>
              <a:rPr lang="nl-NL" b="1" dirty="0"/>
              <a:t> </a:t>
            </a:r>
            <a:r>
              <a:rPr lang="nl-NL" dirty="0"/>
              <a:t>is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API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client</a:t>
            </a:r>
            <a:r>
              <a:rPr lang="nl-NL" dirty="0"/>
              <a:t>. 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For calls </a:t>
            </a:r>
            <a:r>
              <a:rPr lang="nl-NL" dirty="0" err="1"/>
              <a:t>containing</a:t>
            </a:r>
            <a:r>
              <a:rPr lang="nl-NL" dirty="0"/>
              <a:t> a </a:t>
            </a:r>
            <a:r>
              <a:rPr lang="nl-NL" b="1" dirty="0" err="1"/>
              <a:t>request</a:t>
            </a:r>
            <a:r>
              <a:rPr lang="nl-NL" b="1" dirty="0"/>
              <a:t> </a:t>
            </a:r>
            <a:r>
              <a:rPr lang="nl-NL" dirty="0"/>
              <a:t>body, POST is </a:t>
            </a:r>
            <a:r>
              <a:rPr lang="nl-NL" dirty="0" err="1"/>
              <a:t>the</a:t>
            </a:r>
            <a:r>
              <a:rPr lang="nl-NL" dirty="0"/>
              <a:t> most common </a:t>
            </a:r>
            <a:r>
              <a:rPr lang="nl-NL" dirty="0" err="1"/>
              <a:t>request</a:t>
            </a:r>
            <a:r>
              <a:rPr lang="nl-NL" dirty="0"/>
              <a:t>.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declare</a:t>
            </a:r>
            <a:r>
              <a:rPr lang="nl-NL" dirty="0"/>
              <a:t> a </a:t>
            </a:r>
            <a:r>
              <a:rPr lang="nl-NL" b="1" dirty="0" err="1"/>
              <a:t>request</a:t>
            </a:r>
            <a:r>
              <a:rPr lang="nl-NL" dirty="0"/>
              <a:t> or response body,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Pydantic</a:t>
            </a:r>
            <a:r>
              <a:rPr lang="nl-NL" dirty="0"/>
              <a:t>;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comes</a:t>
            </a:r>
            <a:r>
              <a:rPr lang="nl-NL" dirty="0"/>
              <a:t> pre-</a:t>
            </a:r>
            <a:r>
              <a:rPr lang="nl-NL" dirty="0" err="1"/>
              <a:t>installed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FastAPI</a:t>
            </a:r>
            <a:r>
              <a:rPr lang="nl-NL" dirty="0"/>
              <a:t>.</a:t>
            </a: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80FEFE42-C8B6-84F5-E5C5-555D82FF0C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97218BDB-547E-F0E1-C01B-612D42C97BC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867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Response model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39ECBC-B603-DA4C-88AD-991CC7524929}"/>
              </a:ext>
            </a:extLst>
          </p:cNvPr>
          <p:cNvSpPr txBox="1"/>
          <p:nvPr/>
        </p:nvSpPr>
        <p:spPr>
          <a:xfrm>
            <a:off x="1253447" y="142810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184045-1828-BB4C-A0D1-51F3B8B6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586823"/>
            <a:ext cx="2145571" cy="821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315B9-59B9-6C4F-8FC3-D0FFBDF5C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24718"/>
            <a:ext cx="2844315" cy="229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02AD3B-06F7-C746-9E78-C71387D4FB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439"/>
          <a:stretch/>
        </p:blipFill>
        <p:spPr>
          <a:xfrm>
            <a:off x="311700" y="2407832"/>
            <a:ext cx="7039129" cy="443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7CBED9-9285-F041-8D38-C99E90598B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507"/>
          <a:stretch/>
        </p:blipFill>
        <p:spPr>
          <a:xfrm>
            <a:off x="311700" y="2851192"/>
            <a:ext cx="7170110" cy="2248469"/>
          </a:xfrm>
          <a:prstGeom prst="rect">
            <a:avLst/>
          </a:prstGeom>
        </p:spPr>
      </p:pic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2E49F423-D3B1-52EC-D38E-2AEAB4D223F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EE21ECCA-C1FA-4186-C161-D60AF6459B91}"/>
              </a:ext>
            </a:extLst>
          </p:cNvPr>
          <p:cNvSpPr/>
          <p:nvPr/>
        </p:nvSpPr>
        <p:spPr>
          <a:xfrm>
            <a:off x="2535964" y="4910063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8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Response model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3D6F25-6EAC-814E-9D93-C2B7BCFDE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9" y="892363"/>
            <a:ext cx="4173710" cy="3772540"/>
          </a:xfrm>
          <a:prstGeom prst="rect">
            <a:avLst/>
          </a:prstGeom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5E30466F-8790-E46D-7296-93A6495307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D23A2437-7747-A478-796C-79F97F8D8485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1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15FB6-0EAC-4267-77D6-9D0DAB74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Nikki van Ommeren</a:t>
            </a:r>
          </a:p>
        </p:txBody>
      </p:sp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A4E540FB-5E18-C445-B34E-3E23366EF0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CF72961-7F44-4643-BA69-612234C057DB}"/>
              </a:ext>
            </a:extLst>
          </p:cNvPr>
          <p:cNvSpPr txBox="1">
            <a:spLocks/>
          </p:cNvSpPr>
          <p:nvPr/>
        </p:nvSpPr>
        <p:spPr>
          <a:xfrm>
            <a:off x="311700" y="127405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scientist at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Adyen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Enjoys board games, running, cycling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6B633D-6783-A94B-AA0E-F717123E7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54" y="597508"/>
            <a:ext cx="1821798" cy="2247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5362D-B871-D54D-A9F4-2E40FDD3F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812" y="2982252"/>
            <a:ext cx="3767139" cy="1784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5D6639-1634-1943-AE09-E0EB503C4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660" y="604135"/>
            <a:ext cx="1975493" cy="4162357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443502DA-AC01-7E28-7B63-DA17F0E87691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12" name="Google Shape;57;p13">
            <a:extLst>
              <a:ext uri="{FF2B5EF4-FFF2-40B4-BE49-F238E27FC236}">
                <a16:creationId xmlns:a16="http://schemas.microsoft.com/office/drawing/2014/main" id="{A69B5DB8-B906-4C30-73F3-D5C8D00E0F9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1751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Error handling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6C53-07E4-8342-883F-CDF6D87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BD882A-F8D1-944C-937A-7795E774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9" y="2013735"/>
            <a:ext cx="5025356" cy="2606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C9ECF8-020E-1A47-A372-9E9A20097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82" y="916780"/>
            <a:ext cx="5804899" cy="970442"/>
          </a:xfrm>
          <a:prstGeom prst="rect">
            <a:avLst/>
          </a:prstGeom>
        </p:spPr>
      </p:pic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8EA9630C-DD95-A971-D31A-B271DE59824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B22A8D77-F306-E4A7-5B6E-8DBF5C8C7186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510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Error handling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5F20FF-3574-AF47-BF2F-6E672EDA4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35"/>
          <a:stretch/>
        </p:blipFill>
        <p:spPr>
          <a:xfrm>
            <a:off x="311700" y="3791164"/>
            <a:ext cx="8420100" cy="187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D06A40-55C7-A74C-83E7-6B91F5221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169468"/>
            <a:ext cx="7828908" cy="1339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13E235-93F7-C742-8A2F-FFFDA5F98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550101"/>
            <a:ext cx="6515100" cy="330200"/>
          </a:xfrm>
          <a:prstGeom prst="rect">
            <a:avLst/>
          </a:prstGeom>
        </p:spPr>
      </p:pic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99C06DA9-EB12-46C7-4296-5F36C8D72E3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59337B4E-8716-3186-9655-75A5E7B08B84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718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Exercise 3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44ED4C-DDA8-7B4D-8ED8-1BE98257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48842" cy="3416400"/>
          </a:xfrm>
        </p:spPr>
        <p:txBody>
          <a:bodyPr>
            <a:normAutofit/>
          </a:bodyPr>
          <a:lstStyle/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Create your own prediction function with term and </a:t>
            </a:r>
            <a:r>
              <a:rPr lang="en-US" dirty="0" err="1"/>
              <a:t>playlist_id</a:t>
            </a:r>
            <a:r>
              <a:rPr lang="en-US" dirty="0"/>
              <a:t> as input.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Create your own </a:t>
            </a:r>
            <a:r>
              <a:rPr lang="en-US" dirty="0" err="1"/>
              <a:t>PyDantic</a:t>
            </a:r>
            <a:r>
              <a:rPr lang="en-US" dirty="0"/>
              <a:t> class definition for the predicted output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Bonus: Throw an HTTP error when the user attempts to ask for a playlist when no Spotify credentials are provided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endParaRPr lang="en-US" dirty="0"/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endParaRPr lang="en-US" dirty="0"/>
          </a:p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extra </a:t>
            </a:r>
            <a:r>
              <a:rPr lang="nl-NL" dirty="0" err="1"/>
              <a:t>challenge</a:t>
            </a:r>
            <a:r>
              <a:rPr lang="nl-NL" dirty="0"/>
              <a:t>?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adding</a:t>
            </a:r>
            <a:r>
              <a:rPr lang="nl-NL" dirty="0"/>
              <a:t> 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adds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recommended</a:t>
            </a:r>
            <a:r>
              <a:rPr lang="nl-NL" dirty="0"/>
              <a:t> song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playlist</a:t>
            </a:r>
            <a:r>
              <a:rPr lang="nl-NL" dirty="0"/>
              <a:t>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MusicModel</a:t>
            </a:r>
            <a:r>
              <a:rPr lang="nl-NL" dirty="0"/>
              <a:t> class in ‘</a:t>
            </a:r>
            <a:r>
              <a:rPr lang="nl-NL" dirty="0" err="1"/>
              <a:t>spotify.py</a:t>
            </a:r>
            <a:r>
              <a:rPr lang="nl-NL" dirty="0"/>
              <a:t>’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16703A54-78B3-514B-0C72-0F0B07CA78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7BC00283-91DB-EE8D-737F-F94D8ACA2303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93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50B57B-4D49-8B49-9AB4-1292C97B047F}"/>
              </a:ext>
            </a:extLst>
          </p:cNvPr>
          <p:cNvSpPr txBox="1">
            <a:spLocks/>
          </p:cNvSpPr>
          <p:nvPr/>
        </p:nvSpPr>
        <p:spPr>
          <a:xfrm>
            <a:off x="383458" y="1208652"/>
            <a:ext cx="844884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/>
              <a:t>Create your own prediction function with term and </a:t>
            </a:r>
            <a:r>
              <a:rPr lang="en-US" dirty="0" err="1"/>
              <a:t>playlist_id</a:t>
            </a:r>
            <a:r>
              <a:rPr lang="en-US" dirty="0"/>
              <a:t> as input.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07517D-E8CB-8C45-A223-43B862FC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3" y="1709663"/>
            <a:ext cx="6766019" cy="2938527"/>
          </a:xfrm>
          <a:prstGeom prst="rect">
            <a:avLst/>
          </a:prstGeom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69287DBC-0A9E-741C-4FAD-ED9B6C8D8B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0BD2D9D6-428A-FBA8-2652-98A1010C9560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44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50B57B-4D49-8B49-9AB4-1292C97B047F}"/>
              </a:ext>
            </a:extLst>
          </p:cNvPr>
          <p:cNvSpPr txBox="1">
            <a:spLocks/>
          </p:cNvSpPr>
          <p:nvPr/>
        </p:nvSpPr>
        <p:spPr>
          <a:xfrm>
            <a:off x="383458" y="1116184"/>
            <a:ext cx="844884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en-US" dirty="0"/>
              <a:t>Create your own </a:t>
            </a:r>
            <a:r>
              <a:rPr lang="en-US" dirty="0" err="1"/>
              <a:t>PyDantic</a:t>
            </a:r>
            <a:r>
              <a:rPr lang="en-US" dirty="0"/>
              <a:t> class definition for the predicted output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9784BA-253D-464C-BAC3-9A51995D8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7" y="1548044"/>
            <a:ext cx="7616254" cy="3362695"/>
          </a:xfrm>
          <a:prstGeom prst="rect">
            <a:avLst/>
          </a:prstGeom>
        </p:spPr>
      </p:pic>
      <p:pic>
        <p:nvPicPr>
          <p:cNvPr id="10" name="Google Shape;57;p13">
            <a:extLst>
              <a:ext uri="{FF2B5EF4-FFF2-40B4-BE49-F238E27FC236}">
                <a16:creationId xmlns:a16="http://schemas.microsoft.com/office/drawing/2014/main" id="{44B5AE6C-D6C6-7168-56B8-916C630E2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E4741576-86A9-9EA0-C148-60F79B67D287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599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B50B57B-4D49-8B49-9AB4-1292C97B047F}"/>
              </a:ext>
            </a:extLst>
          </p:cNvPr>
          <p:cNvSpPr txBox="1">
            <a:spLocks/>
          </p:cNvSpPr>
          <p:nvPr/>
        </p:nvSpPr>
        <p:spPr>
          <a:xfrm>
            <a:off x="311700" y="1085362"/>
            <a:ext cx="8448842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en-US" dirty="0"/>
              <a:t>Bonus: Throw an HTTP error when the user attempts to ask for a playlist when no Spotify credentials are provided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31EFA-0D6B-304F-8514-3DE08EA38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9"/>
          <a:stretch/>
        </p:blipFill>
        <p:spPr>
          <a:xfrm>
            <a:off x="492981" y="1902807"/>
            <a:ext cx="4859855" cy="2760410"/>
          </a:xfrm>
          <a:prstGeom prst="rect">
            <a:avLst/>
          </a:prstGeom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6D876BDA-0964-5835-D565-AA4948865EA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4462526D-11B4-8794-56E7-8B6E65A8ECF3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78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Recap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docker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docker</a:t>
            </a:r>
            <a:r>
              <a:rPr lang="nl-NL" dirty="0"/>
              <a:t> file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/>
              <a:t>FastAPI</a:t>
            </a:r>
            <a:r>
              <a:rPr lang="nl-NL" dirty="0"/>
              <a:t> is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type </a:t>
            </a:r>
            <a:r>
              <a:rPr lang="nl-NL" dirty="0" err="1"/>
              <a:t>checking</a:t>
            </a:r>
            <a:r>
              <a:rPr lang="nl-NL" dirty="0"/>
              <a:t>, </a:t>
            </a:r>
            <a:r>
              <a:rPr lang="nl-NL" dirty="0" err="1"/>
              <a:t>interactive</a:t>
            </a:r>
            <a:r>
              <a:rPr lang="nl-NL" dirty="0"/>
              <a:t> </a:t>
            </a:r>
            <a:r>
              <a:rPr lang="nl-NL" dirty="0" err="1"/>
              <a:t>docs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easy API development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Spotify</a:t>
            </a:r>
            <a:r>
              <a:rPr lang="nl-NL" dirty="0"/>
              <a:t> Web API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/>
              <a:t>More </a:t>
            </a:r>
            <a:r>
              <a:rPr lang="nl-NL" dirty="0" err="1"/>
              <a:t>questions</a:t>
            </a:r>
            <a:r>
              <a:rPr lang="nl-NL" dirty="0"/>
              <a:t>? Connect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 on LinkedIn!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hlinkClick r:id="rId2"/>
              </a:rPr>
              <a:t>https://www.linkedin.com/in/karlijn-schipper-889538111/</a:t>
            </a:r>
            <a:endParaRPr lang="nl-NL" dirty="0">
              <a:hlinkClick r:id="" action="ppaction://noaction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hlinkClick r:id="" action="ppaction://noaction"/>
              </a:rPr>
              <a:t>https://www.linkedin.com/in/nikki-van-ommeren-43a806a2/</a:t>
            </a:r>
            <a:endParaRPr lang="nl-NL" dirty="0"/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04DE-34D4-4446-9202-3586184D8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42AAC22E-3221-4F3F-4D66-14EDF23620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F338954E-5386-7520-A7EB-06AF86A2504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488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293F7-156B-2844-A907-9D3D37C2B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D1A4CCEE-66F1-513A-A169-4A4F62A8D6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7B60DAC-7CBF-C0D8-B237-4D9584EE67E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FFA52-44F0-1E4B-BE5A-AB16D127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8E003-E286-D84B-A4B8-B423E9FC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73893-9FCC-B841-8FB8-238414E4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897B3-78B3-7549-B89A-D8F2BF04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61BCB-FE79-8948-8D4F-77014D2BCB2A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6F0D7-259B-DF41-8548-58A991234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0" y="106737"/>
            <a:ext cx="8832300" cy="4950080"/>
          </a:xfrm>
          <a:prstGeom prst="rect">
            <a:avLst/>
          </a:prstGeom>
        </p:spPr>
      </p:pic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546FC987-A75A-4F88-7AFF-571610D117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DDE0133D-76C8-0E99-F7D9-D7140840A3A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81BDE334-B790-1AF4-D6F9-450492A1EA77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63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BA0B-E0CD-6C45-A208-20A3167E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23B74-D46E-D24B-A172-20DF65C5A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4F205-85FD-4049-995B-E3863DCA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42906-930A-E243-A970-1422FC72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61BCB-FE79-8948-8D4F-77014D2BCB2A}" type="slidenum">
              <a:rPr lang="nl-NL" smtClean="0"/>
              <a:t>6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1B9D7-D371-6346-9355-E2359E0A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4" y="0"/>
            <a:ext cx="8925171" cy="4998937"/>
          </a:xfrm>
          <a:prstGeom prst="rect">
            <a:avLst/>
          </a:prstGeom>
        </p:spPr>
      </p:pic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89B4F50D-80FF-B653-B9B5-20944E61FA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66E80FA3-FC76-DBC4-6C8E-97F00191A5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0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53F7C03-E0F9-65D3-9EEF-6730DF7B17BC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15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2BF69-9E56-EBEA-70C4-BA94EE45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Adyen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3EA207-A1F7-F433-A7C3-ADB44E7B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19B3E-7E4E-2641-A87B-69E18B57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0"/>
            <a:ext cx="9144000" cy="513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2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1ED9112-DF96-1647-D7DB-D93DECDF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13" y="1149601"/>
            <a:ext cx="7886700" cy="3263504"/>
          </a:xfrm>
        </p:spPr>
        <p:txBody>
          <a:bodyPr>
            <a:normAutofit/>
          </a:bodyPr>
          <a:lstStyle/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pPr marL="114300" indent="0">
              <a:buNone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Engineer @ </a:t>
            </a:r>
          </a:p>
          <a:p>
            <a:pPr marL="0" indent="0">
              <a:buNone/>
            </a:pPr>
            <a:endParaRPr lang="nl-NL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D15FB6-0EAC-4267-77D6-9D0DAB74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Karlijn Schipper</a:t>
            </a:r>
          </a:p>
        </p:txBody>
      </p:sp>
      <p:pic>
        <p:nvPicPr>
          <p:cNvPr id="3076" name="Picture 4" descr="Tennis, sport Pictogram in Sport">
            <a:extLst>
              <a:ext uri="{FF2B5EF4-FFF2-40B4-BE49-F238E27FC236}">
                <a16:creationId xmlns:a16="http://schemas.microsoft.com/office/drawing/2014/main" id="{FAD026E5-6E63-2DFF-9045-B04314F7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91" y="1330607"/>
            <a:ext cx="892407" cy="8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ano - Free music icons">
            <a:extLst>
              <a:ext uri="{FF2B5EF4-FFF2-40B4-BE49-F238E27FC236}">
                <a16:creationId xmlns:a16="http://schemas.microsoft.com/office/drawing/2014/main" id="{852A77EA-C3DA-16DF-4623-1F0FC706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664" y="1270567"/>
            <a:ext cx="1012486" cy="10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oking Icon in Service Categories Icons">
            <a:extLst>
              <a:ext uri="{FF2B5EF4-FFF2-40B4-BE49-F238E27FC236}">
                <a16:creationId xmlns:a16="http://schemas.microsoft.com/office/drawing/2014/main" id="{F1E61EC2-AE43-BB0B-39CF-3B7C72C9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723" y="1270567"/>
            <a:ext cx="927725" cy="92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Vantage AI | Big Data Expo - Jaarbeurs Utrecht">
            <a:extLst>
              <a:ext uri="{FF2B5EF4-FFF2-40B4-BE49-F238E27FC236}">
                <a16:creationId xmlns:a16="http://schemas.microsoft.com/office/drawing/2014/main" id="{EBB1BCAE-7A16-46DF-1E3C-F8DA00EDB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87" y="2552701"/>
            <a:ext cx="1449526" cy="69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021F520-EFD1-7807-2C30-9D2F9266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37C3E5-14D2-4E0D-DA84-95A89E0C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" name="Google Shape;56;p13">
            <a:extLst>
              <a:ext uri="{FF2B5EF4-FFF2-40B4-BE49-F238E27FC236}">
                <a16:creationId xmlns:a16="http://schemas.microsoft.com/office/drawing/2014/main" id="{B07909A8-019C-E1C3-9654-35D3389B9FB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7;p13">
            <a:extLst>
              <a:ext uri="{FF2B5EF4-FFF2-40B4-BE49-F238E27FC236}">
                <a16:creationId xmlns:a16="http://schemas.microsoft.com/office/drawing/2014/main" id="{98BDFED6-B6F9-5086-CFCE-EF40FDB0FF1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375" y="59399"/>
            <a:ext cx="386606" cy="27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7;p13">
            <a:extLst>
              <a:ext uri="{FF2B5EF4-FFF2-40B4-BE49-F238E27FC236}">
                <a16:creationId xmlns:a16="http://schemas.microsoft.com/office/drawing/2014/main" id="{098C9EC7-C2B5-9DA9-E9A1-232E3B3CAC4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68B904E2-A407-512C-7100-0D010AD9CA1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16" name="Picture 6" descr="Geen fotobeschrijving beschikbaar.">
            <a:extLst>
              <a:ext uri="{FF2B5EF4-FFF2-40B4-BE49-F238E27FC236}">
                <a16:creationId xmlns:a16="http://schemas.microsoft.com/office/drawing/2014/main" id="{E181BBC2-C48A-BE2E-E1E1-55241573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5" y="1089909"/>
            <a:ext cx="1398704" cy="13987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5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32E58-D463-694A-ECF8-D52536C3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Vantage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AI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delivers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hands-on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customisation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field of ML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AI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business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A5F8C3-613F-9234-F78D-D44C77A72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514001"/>
            <a:ext cx="8520600" cy="3416400"/>
          </a:xfrm>
        </p:spPr>
        <p:txBody>
          <a:bodyPr>
            <a:normAutofit/>
          </a:bodyPr>
          <a:lstStyle/>
          <a:p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2-year training program</a:t>
            </a:r>
          </a:p>
          <a:p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6-12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months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assignments</a:t>
            </a: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Weekly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trainings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on Friday</a:t>
            </a:r>
          </a:p>
          <a:p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Added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sister company BDR:</a:t>
            </a:r>
          </a:p>
          <a:p>
            <a:pPr lvl="1"/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</a:p>
          <a:p>
            <a:pPr lvl="1"/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Mentorship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program</a:t>
            </a:r>
          </a:p>
          <a:p>
            <a:pPr lvl="1"/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Knowledge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sessions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program, we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               (BDR)</a:t>
            </a:r>
          </a:p>
          <a:p>
            <a:pPr lvl="1"/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2" name="Picture 6" descr="BigData Republic">
            <a:extLst>
              <a:ext uri="{FF2B5EF4-FFF2-40B4-BE49-F238E27FC236}">
                <a16:creationId xmlns:a16="http://schemas.microsoft.com/office/drawing/2014/main" id="{799818AF-89F9-06B0-1D75-A83713FB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46" y="4133997"/>
            <a:ext cx="600707" cy="20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6E0E77F-4044-F4AF-6A19-FDE70558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8214A2-6C73-6692-50F3-C91FCE46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4" name="Google Shape;56;p13">
            <a:extLst>
              <a:ext uri="{FF2B5EF4-FFF2-40B4-BE49-F238E27FC236}">
                <a16:creationId xmlns:a16="http://schemas.microsoft.com/office/drawing/2014/main" id="{38B81FD6-B99B-10F8-BE54-31ABE5E48E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7;p13">
            <a:extLst>
              <a:ext uri="{FF2B5EF4-FFF2-40B4-BE49-F238E27FC236}">
                <a16:creationId xmlns:a16="http://schemas.microsoft.com/office/drawing/2014/main" id="{62A67365-A64A-94EF-3204-114647BC5D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75" y="59399"/>
            <a:ext cx="386606" cy="27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7;p13">
            <a:extLst>
              <a:ext uri="{FF2B5EF4-FFF2-40B4-BE49-F238E27FC236}">
                <a16:creationId xmlns:a16="http://schemas.microsoft.com/office/drawing/2014/main" id="{FF5B00F9-08BC-1DAD-F102-AF3BEA2B795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31">
            <a:extLst>
              <a:ext uri="{FF2B5EF4-FFF2-40B4-BE49-F238E27FC236}">
                <a16:creationId xmlns:a16="http://schemas.microsoft.com/office/drawing/2014/main" id="{F8FC64AB-3AF8-085F-49FD-F73C3006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8" y="2167437"/>
            <a:ext cx="1427592" cy="5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3">
            <a:extLst>
              <a:ext uri="{FF2B5EF4-FFF2-40B4-BE49-F238E27FC236}">
                <a16:creationId xmlns:a16="http://schemas.microsoft.com/office/drawing/2014/main" id="{D0D9E693-A188-DCDA-524C-0C7E41B2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45" y="2238782"/>
            <a:ext cx="901261" cy="3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5">
            <a:extLst>
              <a:ext uri="{FF2B5EF4-FFF2-40B4-BE49-F238E27FC236}">
                <a16:creationId xmlns:a16="http://schemas.microsoft.com/office/drawing/2014/main" id="{615FA730-C247-9455-8B88-58B1DE20F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06" y="2066457"/>
            <a:ext cx="1299118" cy="5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7">
            <a:extLst>
              <a:ext uri="{FF2B5EF4-FFF2-40B4-BE49-F238E27FC236}">
                <a16:creationId xmlns:a16="http://schemas.microsoft.com/office/drawing/2014/main" id="{1D9E0C5B-1A16-E90A-6121-BE033C50D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019" y="2121647"/>
            <a:ext cx="798825" cy="46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9" descr="2368 2 | Zeewaardig Service Design">
            <a:extLst>
              <a:ext uri="{FF2B5EF4-FFF2-40B4-BE49-F238E27FC236}">
                <a16:creationId xmlns:a16="http://schemas.microsoft.com/office/drawing/2014/main" id="{F5F20EA3-700F-1B37-D5E5-F830539E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320" y="2151253"/>
            <a:ext cx="920417" cy="53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1">
            <a:extLst>
              <a:ext uri="{FF2B5EF4-FFF2-40B4-BE49-F238E27FC236}">
                <a16:creationId xmlns:a16="http://schemas.microsoft.com/office/drawing/2014/main" id="{11C67714-18AB-FE74-C30D-3F6E5615F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001" y="2118191"/>
            <a:ext cx="1184386" cy="5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hthoek 23">
            <a:extLst>
              <a:ext uri="{FF2B5EF4-FFF2-40B4-BE49-F238E27FC236}">
                <a16:creationId xmlns:a16="http://schemas.microsoft.com/office/drawing/2014/main" id="{3A9CAAA9-E95E-445A-2F88-D21E0A885640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yLadies_FastAPI" id="{EFB8F409-5ECF-5240-9F8E-295DF306FB4E}" vid="{8C646336-55F4-8E4C-9D8E-096B2DF3FF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1746</Words>
  <Application>Microsoft Macintosh PowerPoint</Application>
  <PresentationFormat>Diavoorstelling (16:9)</PresentationFormat>
  <Paragraphs>253</Paragraphs>
  <Slides>47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47</vt:i4>
      </vt:variant>
    </vt:vector>
  </HeadingPairs>
  <TitlesOfParts>
    <vt:vector size="51" baseType="lpstr">
      <vt:lpstr>.Lucida Grande UI Regular</vt:lpstr>
      <vt:lpstr>Arial</vt:lpstr>
      <vt:lpstr>Calibri</vt:lpstr>
      <vt:lpstr>Simple Light</vt:lpstr>
      <vt:lpstr>A Deep Dive into Containerized Model Serving with FastAPI</vt:lpstr>
      <vt:lpstr>Agenda</vt:lpstr>
      <vt:lpstr>Who are we?</vt:lpstr>
      <vt:lpstr>Nikki van Ommeren</vt:lpstr>
      <vt:lpstr>PowerPoint-presentatie</vt:lpstr>
      <vt:lpstr>PowerPoint-presentatie</vt:lpstr>
      <vt:lpstr>Adyen</vt:lpstr>
      <vt:lpstr>Karlijn Schipper</vt:lpstr>
      <vt:lpstr>Vantage AI delivers hands-on customisation in the field of ML and AI to solve business problems</vt:lpstr>
      <vt:lpstr>Fun stuff</vt:lpstr>
      <vt:lpstr>Agenda</vt:lpstr>
      <vt:lpstr>The goal of this workshop is to create an end-to-end Machine Learning solution that recommends Spotify songs based on your personal music taste</vt:lpstr>
      <vt:lpstr>Case overview</vt:lpstr>
      <vt:lpstr>Part 0 – Preparation</vt:lpstr>
      <vt:lpstr>Multiple problems can arise if you want to deploy your model</vt:lpstr>
      <vt:lpstr>Meet Docker</vt:lpstr>
      <vt:lpstr>Main benefits of Docker</vt:lpstr>
      <vt:lpstr>Dockerfile commands</vt:lpstr>
      <vt:lpstr>Docker commands</vt:lpstr>
      <vt:lpstr>Part 1: Create a Docker container that prints your most listened song</vt:lpstr>
      <vt:lpstr>Solutions - Dockerfile</vt:lpstr>
      <vt:lpstr>Solutions – run_endpoints.sh</vt:lpstr>
      <vt:lpstr>What is an API?</vt:lpstr>
      <vt:lpstr>What is an API? (II)</vt:lpstr>
      <vt:lpstr>Return codes</vt:lpstr>
      <vt:lpstr>PowerPoint-presentatie</vt:lpstr>
      <vt:lpstr>FastAPI vs. Flask</vt:lpstr>
      <vt:lpstr>FastAPI vs. Flask</vt:lpstr>
      <vt:lpstr>Part 2: Create FastAPI</vt:lpstr>
      <vt:lpstr>Part 2: Create FastAPI</vt:lpstr>
      <vt:lpstr>Part 2: Create FastAPI</vt:lpstr>
      <vt:lpstr>Query parameters</vt:lpstr>
      <vt:lpstr>Query parameters</vt:lpstr>
      <vt:lpstr>Interactive docs</vt:lpstr>
      <vt:lpstr>Exercise 2</vt:lpstr>
      <vt:lpstr>Solutions</vt:lpstr>
      <vt:lpstr>Part 3: Response model &amp; Error handling</vt:lpstr>
      <vt:lpstr>Response model</vt:lpstr>
      <vt:lpstr>Response model</vt:lpstr>
      <vt:lpstr>Error handling</vt:lpstr>
      <vt:lpstr>Error handling</vt:lpstr>
      <vt:lpstr>Exercise 3</vt:lpstr>
      <vt:lpstr>Solutions</vt:lpstr>
      <vt:lpstr>Solutions</vt:lpstr>
      <vt:lpstr>Solutions</vt:lpstr>
      <vt:lpstr>Recap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Nikki van Ommeren</dc:creator>
  <cp:lastModifiedBy>karlijn.schipper@vantage-ai.com</cp:lastModifiedBy>
  <cp:revision>27</cp:revision>
  <dcterms:created xsi:type="dcterms:W3CDTF">2022-06-27T18:32:15Z</dcterms:created>
  <dcterms:modified xsi:type="dcterms:W3CDTF">2022-06-28T15:10:41Z</dcterms:modified>
</cp:coreProperties>
</file>